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y Darby" userId="66b0f310-8cfd-4647-a4c8-ec4f7ee62651" providerId="ADAL" clId="{072C80AC-04AA-47EA-A2BD-AF4F187F9CE3}"/>
    <pc:docChg chg="undo custSel modSld">
      <pc:chgData name="Molly Darby" userId="66b0f310-8cfd-4647-a4c8-ec4f7ee62651" providerId="ADAL" clId="{072C80AC-04AA-47EA-A2BD-AF4F187F9CE3}" dt="2026-10-08T13:45:39.480" v="10" actId="404"/>
      <pc:docMkLst>
        <pc:docMk/>
      </pc:docMkLst>
      <pc:sldChg chg="modSp mod">
        <pc:chgData name="Molly Darby" userId="66b0f310-8cfd-4647-a4c8-ec4f7ee62651" providerId="ADAL" clId="{072C80AC-04AA-47EA-A2BD-AF4F187F9CE3}" dt="2026-10-08T13:45:39.480" v="10" actId="404"/>
        <pc:sldMkLst>
          <pc:docMk/>
          <pc:sldMk cId="0" sldId="260"/>
        </pc:sldMkLst>
        <pc:spChg chg="mod">
          <ac:chgData name="Molly Darby" userId="66b0f310-8cfd-4647-a4c8-ec4f7ee62651" providerId="ADAL" clId="{072C80AC-04AA-47EA-A2BD-AF4F187F9CE3}" dt="2026-10-08T13:45:01.731" v="7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Molly Darby" userId="66b0f310-8cfd-4647-a4c8-ec4f7ee62651" providerId="ADAL" clId="{072C80AC-04AA-47EA-A2BD-AF4F187F9CE3}" dt="2026-10-08T13:45:06.050" v="8" actId="404"/>
          <ac:spMkLst>
            <pc:docMk/>
            <pc:sldMk cId="0" sldId="260"/>
            <ac:spMk id="9" creationId="{00000000-0000-0000-0000-000000000000}"/>
          </ac:spMkLst>
        </pc:spChg>
        <pc:spChg chg="mod">
          <ac:chgData name="Molly Darby" userId="66b0f310-8cfd-4647-a4c8-ec4f7ee62651" providerId="ADAL" clId="{072C80AC-04AA-47EA-A2BD-AF4F187F9CE3}" dt="2026-10-08T13:45:39.480" v="10" actId="404"/>
          <ac:spMkLst>
            <pc:docMk/>
            <pc:sldMk cId="0" sldId="260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6166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CAE"/>
                </a:solidFill>
              </a:rPr>
              <a:t>1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CAE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54864"/>
            <a:ext cx="274320" cy="508863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8229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[COMPANY NAME]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EDF0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[One-line description of what you do and for whom]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331720"/>
            <a:ext cx="4572000" cy="22860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4688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BA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[Founder name(s)]  ·  [Date]  ·  [Contact email]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834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7A9A"/>
                </a:solidFill>
              </a:rPr>
              <a:t>Confidential — prepared for investor discussion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520440"/>
            <a:ext cx="2286000" cy="8229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3566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£[X]k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FD4"/>
                </a:solidFill>
              </a:rPr>
              <a:t>Raising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108960" y="3520440"/>
            <a:ext cx="2286000" cy="8229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3108960" y="3566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[X]%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108960" y="397764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FD4"/>
                </a:solidFill>
              </a:rPr>
              <a:t>Equity offered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669280" y="3520440"/>
            <a:ext cx="2286000" cy="8229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669280" y="35661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£[X]m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669280" y="397764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8BAFD4"/>
                </a:solidFill>
              </a:rPr>
              <a:t>Pre-money val.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4480560"/>
            <a:ext cx="7863840" cy="30175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58368" y="4553712"/>
            <a:ext cx="76443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TEMPLATE NOTE:  </a:t>
            </a:r>
            <a:r>
              <a:rPr lang="en-US" sz="1000" dirty="0">
                <a:solidFill>
                  <a:srgbClr val="1E2233"/>
                </a:solidFill>
              </a:rPr>
              <a:t>Replace all [bracketed] text with your own. This slide is your first impression — keep it clean and confident.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2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pain does your customer experience today?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43000"/>
            <a:ext cx="8229600" cy="1005840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94360" y="1207008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[State the problem in one or two sentences. Make the investor feel the pain. Be specific — name the customer, the situation, and the cost of the problem.]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2651760" cy="21945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457200" y="2331720"/>
            <a:ext cx="265176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94360" y="24231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The customer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94360" y="269748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[Who experiences this problem? How many of them are there? What do they currently do instead?]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64408" y="2331720"/>
            <a:ext cx="2651760" cy="21945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3264408" y="2331720"/>
            <a:ext cx="2651760" cy="3657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3401568" y="24231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The pain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01568" y="269748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[How significant is the problem? What does it cost them — in time, money, or lost opportunity?]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71616" y="2331720"/>
            <a:ext cx="2651760" cy="21945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6071616" y="2331720"/>
            <a:ext cx="2651760" cy="36576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208776" y="24231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Why unsolved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208776" y="269748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[Why hasn't this been solved already? What makes it persistent or difficult?]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Open with the problem, not your company. If the investor leans forward in the first 60 seconds, you have them.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3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do, and how does it solve the problem?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43000"/>
            <a:ext cx="8229600" cy="777240"/>
          </a:xfrm>
          <a:prstGeom prst="rect">
            <a:avLst/>
          </a:prstGeom>
          <a:solidFill>
            <a:srgbClr val="D4EDEA"/>
          </a:solidFill>
          <a:ln w="635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94360" y="1188720"/>
            <a:ext cx="7955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00A8D8"/>
                </a:solidFill>
              </a:rPr>
              <a:t>[One sentence: We help [customer] to [outcome] by [method].]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057400"/>
            <a:ext cx="2651760" cy="17373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457200" y="2057400"/>
            <a:ext cx="265176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94360" y="21488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How it works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94360" y="242316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[Describe the product or service in plain English. Avoid jargon. What does the customer actually do?]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64408" y="2057400"/>
            <a:ext cx="2651760" cy="17373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3264408" y="2057400"/>
            <a:ext cx="265176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3401568" y="21488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Key benefit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01568" y="242316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[What is the single most important outcome for the customer? Faster, cheaper, more effective?]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71616" y="2057400"/>
            <a:ext cx="2651760" cy="17373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6071616" y="2057400"/>
            <a:ext cx="265176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208776" y="21488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Why now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208776" y="242316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[What has changed — in technology, regulation, or customer behaviour — that makes this the right moment?]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3886200"/>
            <a:ext cx="8229600" cy="658368"/>
          </a:xfrm>
          <a:prstGeom prst="rect">
            <a:avLst/>
          </a:prstGeom>
          <a:solidFill>
            <a:srgbClr val="EDF0FA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7200" y="38862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172"/>
                </a:solidFill>
              </a:rPr>
              <a:t>[Insert product screenshot, demo image, or diagram here]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State what you do in one sentence a non-expert can understand. If it takes three sentences, practise more.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4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big is the prize — and why now?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2560320" cy="123444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29844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6397D"/>
                </a:solidFill>
              </a:rPr>
              <a:t>£[X]bn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57200" y="18745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Total addressable market (TAM)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188720"/>
            <a:ext cx="2560320" cy="123444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3291840" y="129844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84A8"/>
                </a:solidFill>
              </a:rPr>
              <a:t>£[X]m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3291840" y="18745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Serviceable market (SAM)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26480" y="1188720"/>
            <a:ext cx="2560320" cy="123444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126480" y="129844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A8D8"/>
                </a:solidFill>
              </a:rPr>
              <a:t>£[X]m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6126480" y="187452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Obtainable target (SOM yr 3)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2606040"/>
            <a:ext cx="3931920" cy="155448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457200" y="2606040"/>
            <a:ext cx="393192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94360" y="2697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Market evidence &amp; growth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94360" y="297180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[Describe the market using credible external data sources — industry reports, government data, trade association figures. What is the growth rate? What trends are driving it?]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17720" y="2606040"/>
            <a:ext cx="4069080" cy="155448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617720" y="2606040"/>
            <a:ext cx="4069080" cy="3657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754880" y="2697480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Our route to the market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754880" y="2971800"/>
            <a:ext cx="3794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[How will you reach customers? What channels — direct sales, partnerships, digital? What evidence do you have that this route works?]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Never say 'if we get 1% of a £Xbn market.' Build your SOM from the bottom up — from real customers you can win.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5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of momentum and market validation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1874520" cy="10972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298448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6397D"/>
                </a:solidFill>
              </a:rPr>
              <a:t>[Revenue / ARR]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57200" y="187452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Revenue (last 12 months)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514600" y="1188720"/>
            <a:ext cx="1874520" cy="10972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2514600" y="1298448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84A8"/>
                </a:solidFill>
              </a:rPr>
              <a:t>[X] customers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2514600" y="187452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Paying customers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0" y="1188720"/>
            <a:ext cx="1874520" cy="10972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0" y="1298448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6397D"/>
                </a:solidFill>
              </a:rPr>
              <a:t>[X]%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4572000" y="187452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Month-on-month growth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629400" y="1188720"/>
            <a:ext cx="1874520" cy="10972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6629400" y="1298448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84A8"/>
                </a:solidFill>
              </a:rPr>
              <a:t>[X]%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6629400" y="1874520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172"/>
                </a:solidFill>
              </a:rPr>
              <a:t>Gross margin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24688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Key milestones achieved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2834640"/>
            <a:ext cx="246888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1499616" y="2724912"/>
            <a:ext cx="201168" cy="201168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7200" y="294436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4A8"/>
                </a:solidFill>
              </a:rPr>
              <a:t>[Month / Year]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57200" y="321868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E2233"/>
                </a:solidFill>
              </a:rPr>
              <a:t>[First customer / MVP launch / grant awarded]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063240" y="2834640"/>
            <a:ext cx="246888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4105656" y="2724912"/>
            <a:ext cx="201168" cy="201168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3063240" y="294436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4A8"/>
                </a:solidFill>
              </a:rPr>
              <a:t>[Month / Year]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3063240" y="321868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E2233"/>
                </a:solidFill>
              </a:rPr>
              <a:t>[Key partnership / first paid contract / accelerator]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669280" y="2834640"/>
            <a:ext cx="246888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6711696" y="2724912"/>
            <a:ext cx="201168" cy="201168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669280" y="294436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4A8"/>
                </a:solidFill>
              </a:rPr>
              <a:t>[Month / Year]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669280" y="321868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E2233"/>
                </a:solidFill>
              </a:rPr>
              <a:t>[Revenue milestone / media coverage / award]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57200" y="3840480"/>
            <a:ext cx="8229600" cy="713232"/>
          </a:xfrm>
          <a:prstGeom prst="rect">
            <a:avLst/>
          </a:prstGeom>
          <a:solidFill>
            <a:srgbClr val="D4EDEA"/>
          </a:solidFill>
          <a:ln w="635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94360" y="3895344"/>
            <a:ext cx="7955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A8D8"/>
                </a:solidFill>
              </a:rPr>
              <a:t>"[Customer testimonial or key quote - evidence of real customer value. Attribute to: Name, Title, Company]"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Numbers matter more than adjectives. '47 paying customers, £X ARR, growing 18% MoM' beats 'strong early traction'.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6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make money?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2606040" cy="182880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2606040" cy="36576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2801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Revenue model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4360" y="155448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[How do you charge? Subscription, one-off, transaction fee, licence, services? What is your pricing?]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64408" y="1188720"/>
            <a:ext cx="2606040" cy="182880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3264408" y="1188720"/>
            <a:ext cx="260604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3401568" y="12801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Unit economics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01568" y="155448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[Customer Acquisition Cost (CAC): £[X]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Lifetime Value (LTV): £[X]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LTV:CAC ratio: [X]:1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Payback period: [X] months]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1188720"/>
            <a:ext cx="2606040" cy="182880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80760" y="1188720"/>
            <a:ext cx="2606040" cy="3657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6217920" y="128016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Gross margin &amp; scalability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17920" y="155448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[Gross margin: [X]%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How do margins improve at scale? What happens to costs as revenue grows?]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7200" y="3200400"/>
            <a:ext cx="8229600" cy="1353312"/>
          </a:xfrm>
          <a:prstGeom prst="rect">
            <a:avLst/>
          </a:prstGeom>
          <a:solidFill>
            <a:srgbClr val="EDF0FA"/>
          </a:solidFill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2103120" y="4023360"/>
            <a:ext cx="822960" cy="365760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2103120" y="44165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Yr 1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£[X]k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3383280" y="3703320"/>
            <a:ext cx="822960" cy="685800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3383280" y="44165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Yr 2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£[X]k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663440" y="3337560"/>
            <a:ext cx="822960" cy="1051560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663440" y="44165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Yr 3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E2233"/>
                </a:solidFill>
              </a:rPr>
              <a:t>£[X]k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754880" y="32918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172"/>
                </a:solidFill>
              </a:rPr>
              <a:t>Illustrative revenue trajectory — replace with your actual forecast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Investors value recurring revenue. If you have subscriptions or retainers, make this explicit.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7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&amp; Differentiation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will customers choose us?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70432"/>
            <a:ext cx="8229600" cy="347472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8288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Feature 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2004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Feature 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Feature 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9436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Feature 4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315200" y="1207008"/>
            <a:ext cx="1353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Price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1517904"/>
            <a:ext cx="8229600" cy="402336"/>
          </a:xfrm>
          <a:prstGeom prst="rect">
            <a:avLst/>
          </a:prstGeom>
          <a:solidFill>
            <a:srgbClr val="D4EDE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502920" y="1591056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A8D8"/>
                </a:solidFill>
              </a:rPr>
              <a:t>[Your company]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828800" y="1591056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A8D8"/>
                </a:solidFill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00400" y="1591056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A8D8"/>
                </a:solidFill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0" y="1591056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A8D8"/>
                </a:solidFill>
              </a:rPr>
              <a:t>✓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0" y="1591056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A8D8"/>
                </a:solidFill>
              </a:rPr>
              <a:t>✓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315200" y="1591056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A8D8"/>
                </a:solidFill>
              </a:rPr>
              <a:t>£[X]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" y="1938528"/>
            <a:ext cx="8229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502920" y="2011680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6397D"/>
                </a:solidFill>
              </a:rPr>
              <a:t>Competitor 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828800" y="201168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7A34"/>
                </a:solidFill>
              </a:rPr>
              <a:t>✓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200400" y="201168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0" y="201168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43600" y="201168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7A34"/>
                </a:solidFill>
              </a:rPr>
              <a:t>✓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0" y="201168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6397D"/>
                </a:solidFill>
              </a:rPr>
              <a:t>£[X]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7200" y="2359152"/>
            <a:ext cx="8229600" cy="402336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502920" y="2432304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6397D"/>
                </a:solidFill>
              </a:rPr>
              <a:t>Competitor B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828800" y="2432304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200400" y="2432304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7A34"/>
                </a:solidFill>
              </a:rPr>
              <a:t>✓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572000" y="2432304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943600" y="2432304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315200" y="2432304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6397D"/>
                </a:solidFill>
              </a:rPr>
              <a:t>£[X]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57200" y="2779776"/>
            <a:ext cx="8229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502920" y="2852928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6397D"/>
                </a:solidFill>
              </a:rPr>
              <a:t>'Do nothing'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1828800" y="2852928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3200400" y="2852928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0" y="2852928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7A34"/>
                </a:solidFill>
              </a:rPr>
              <a:t>✓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5943600" y="2852928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</a:rPr>
              <a:t>–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7315200" y="2852928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6397D"/>
                </a:solidFill>
              </a:rPr>
              <a:t>Free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57200" y="331012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Our unfair advantage: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57200" y="365760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differentiator 1 — what makes you uniquely positioned to win?]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differentiator 2 — IP, network effect, exclusive relationships, brand, data?]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differentiator 3 — why can't a well-funded competitor replicate this easily?]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Never claim 'no competition'. Investors know it exists. A confident, honest competitive slide builds more trust than an empty one.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8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are we the right people to do this?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3886200" cy="141732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594360" y="1353312"/>
            <a:ext cx="777240" cy="777240"/>
          </a:xfrm>
          <a:prstGeom prst="ellipse">
            <a:avLst/>
          </a:prstGeom>
          <a:solidFill>
            <a:srgbClr val="EDF0FA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3533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84A8"/>
                </a:solidFill>
              </a:rPr>
              <a:t>Na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129844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[Name]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63040" y="15910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84A8"/>
                </a:solidFill>
              </a:rPr>
              <a:t>[Title / Role]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94360" y="2121408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[One sentence of most relevant experience. Why are they critical to this specific business?]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617720" y="1188720"/>
            <a:ext cx="3886200" cy="141732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754880" y="1353312"/>
            <a:ext cx="777240" cy="777240"/>
          </a:xfrm>
          <a:prstGeom prst="ellipse">
            <a:avLst/>
          </a:prstGeom>
          <a:solidFill>
            <a:srgbClr val="EDF0FA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754880" y="13533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84A8"/>
                </a:solidFill>
              </a:rPr>
              <a:t>Na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623560" y="129844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[Name]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623560" y="15910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84A8"/>
                </a:solidFill>
              </a:rPr>
              <a:t>[Title / Role]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0" y="2121408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[One sentence of most relevant experience. What do they bring that you could not easily replace?]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57200" y="2834640"/>
            <a:ext cx="3886200" cy="141732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594360" y="2999232"/>
            <a:ext cx="777240" cy="777240"/>
          </a:xfrm>
          <a:prstGeom prst="ellipse">
            <a:avLst/>
          </a:prstGeom>
          <a:solidFill>
            <a:srgbClr val="EDF0FA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594360" y="299923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84A8"/>
                </a:solidFill>
              </a:rPr>
              <a:t>Na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463040" y="294436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[Name]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63040" y="323697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84A8"/>
                </a:solidFill>
              </a:rPr>
              <a:t>[Title / Role]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94360" y="3767328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[Advisor / NED / key hire. What specific value do they add? How are they engaged?]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617720" y="2834640"/>
            <a:ext cx="3886200" cy="141732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4754880" y="2999232"/>
            <a:ext cx="777240" cy="777240"/>
          </a:xfrm>
          <a:prstGeom prst="ellipse">
            <a:avLst/>
          </a:prstGeom>
          <a:solidFill>
            <a:srgbClr val="EDF0FA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754880" y="299923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84A8"/>
                </a:solidFill>
              </a:rPr>
              <a:t>Na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5623560" y="294436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[Name]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623560" y="323697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84A8"/>
                </a:solidFill>
              </a:rPr>
              <a:t>[Title / Role]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754880" y="3767328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[Key hire or planned hire. What role? By when? What gap does it fill?]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Give each team member one compelling sentence of relevant experience. Investors back people as much as ideas.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9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Projections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summary — see financial model for full detail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70432"/>
            <a:ext cx="8229600" cy="347472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207008"/>
            <a:ext cx="2029968" cy="274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514600" y="120700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Year 1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572000" y="120700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Year 2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629400" y="1207008"/>
            <a:ext cx="2029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Year 3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1517904"/>
            <a:ext cx="8229600" cy="34747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502920" y="158191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6397D"/>
                </a:solidFill>
              </a:rPr>
              <a:t>Revenue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487168" y="15819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£[X]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44568" y="15819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£[X]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601968" y="15819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£[X]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57200" y="1883664"/>
            <a:ext cx="822960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02920" y="194767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6397D"/>
                </a:solidFill>
              </a:rPr>
              <a:t>Gross profit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487168" y="19476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44568" y="19476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601968" y="19476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2249424"/>
            <a:ext cx="8229600" cy="34747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502920" y="231343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6397D"/>
                </a:solidFill>
              </a:rPr>
              <a:t>Gross margin %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487168" y="231343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[X]%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544568" y="231343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[X]%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601968" y="231343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[X]%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57200" y="2615184"/>
            <a:ext cx="822960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02920" y="267919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6397D"/>
                </a:solidFill>
              </a:rPr>
              <a:t>EBITDA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2487168" y="267919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(£[X])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544568" y="267919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(£[X])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601968" y="267919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4A8"/>
                </a:solidFill>
              </a:rPr>
              <a:t>£[X]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57200" y="2980944"/>
            <a:ext cx="8229600" cy="34747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02920" y="304495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6397D"/>
                </a:solidFill>
              </a:rPr>
              <a:t>Net profit after tax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2487168" y="304495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(£[X])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544568" y="304495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(£[X])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6601968" y="304495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57200" y="3346704"/>
            <a:ext cx="822960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502920" y="341071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6397D"/>
                </a:solidFill>
              </a:rPr>
              <a:t>Closing cash balance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2487168" y="34107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4544568" y="34107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6601968" y="341071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£[X]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57200" y="3712464"/>
            <a:ext cx="8229600" cy="34747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502920" y="3776472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6397D"/>
                </a:solidFill>
              </a:rPr>
              <a:t>Headcount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2487168" y="37764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</a:t>
            </a:r>
            <a:endParaRPr lang="en-US" sz="1050" dirty="0"/>
          </a:p>
        </p:txBody>
      </p:sp>
      <p:sp>
        <p:nvSpPr>
          <p:cNvPr id="46" name="Text 44"/>
          <p:cNvSpPr/>
          <p:nvPr/>
        </p:nvSpPr>
        <p:spPr>
          <a:xfrm>
            <a:off x="4544568" y="37764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6601968" y="3776472"/>
            <a:ext cx="202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E2233"/>
                </a:solidFill>
              </a:rPr>
              <a:t>[X]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57200" y="4133088"/>
            <a:ext cx="8229600" cy="420624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7"/>
          <p:cNvSpPr/>
          <p:nvPr/>
        </p:nvSpPr>
        <p:spPr>
          <a:xfrm>
            <a:off x="594360" y="4187952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26397D"/>
                </a:solidFill>
              </a:rPr>
              <a:t>Key assumptions: [State your 3–4 most important assumptions — growth rate source, pricing basis, key cost drivers, path to profitability]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Know every number on this slide fluently. Fumbling your own financials is the single most damaging thing in a pitch.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63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CAE"/>
                </a:solidFill>
              </a:rPr>
              <a:t>10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CAE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54864"/>
            <a:ext cx="274320" cy="508863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828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Investment Ask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548640" y="1024128"/>
            <a:ext cx="8046720" cy="5943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85800" y="113385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Amount raising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429000" y="111556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£[X]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623560" y="115214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8CAE"/>
                </a:solidFill>
              </a:rPr>
              <a:t>The total amount sought in this round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1700784"/>
            <a:ext cx="8046720" cy="5943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685800" y="181051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Equity offered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29000" y="1792224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[X]%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62356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8CAE"/>
                </a:solidFill>
              </a:rPr>
              <a:t>The percentage of the company offered in exchange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2377440"/>
            <a:ext cx="8046720" cy="5943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85800" y="248716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Pre-money valuation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29000" y="246888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£[X]m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623560" y="250545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8CAE"/>
                </a:solidFill>
              </a:rPr>
              <a:t>The agreed business value before this investment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3054096"/>
            <a:ext cx="8046720" cy="5943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85800" y="3163824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Round type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29000" y="31455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[Seed / Series A / SEIS / EIS]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623560" y="318211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8CAE"/>
                </a:solidFill>
              </a:rPr>
              <a:t>The investment structure and applicable tax relief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48640" y="3730752"/>
            <a:ext cx="8046720" cy="594360"/>
          </a:xfrm>
          <a:prstGeom prst="rect">
            <a:avLst/>
          </a:prstGeom>
          <a:solidFill>
            <a:srgbClr val="26397D"/>
          </a:solidFill>
          <a:ln w="635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85800" y="38404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Closing target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429000" y="382219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[Month / Year]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5623560" y="385876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8CAE"/>
                </a:solidFill>
              </a:rPr>
              <a:t>When you aim to close the round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48640" y="4480560"/>
            <a:ext cx="8046720" cy="30175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58368" y="4553712"/>
            <a:ext cx="782726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Be specific. A vague ask ('up to £500k') signals uncertainty. Know exactly how much you need and why.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11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we deploy the investment?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3931920" cy="153619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3931920" cy="36576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28016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6397D"/>
                </a:solidFill>
              </a:rPr>
              <a:t>[X]%  ·  £[X]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4360" y="15727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[Category 1]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" y="184708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[e.g. Product development — hiring 2 engineers to complete v2.0]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188720"/>
            <a:ext cx="3931920" cy="153619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663440" y="1188720"/>
            <a:ext cx="393192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800600" y="128016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84A8"/>
                </a:solidFill>
              </a:rPr>
              <a:t>[X]%  ·  £[X]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00600" y="15727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[Category 2]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00600" y="184708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[e.g. Sales &amp; marketing — first enterprise sales hire and digital channel build]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2880360"/>
            <a:ext cx="3931920" cy="153619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57200" y="2880360"/>
            <a:ext cx="3931920" cy="3657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594360" y="297180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A8D8"/>
                </a:solidFill>
              </a:rPr>
              <a:t>[X]%  ·  £[X]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594360" y="32644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[Category 3]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94360" y="353872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[e.g. Operations — inventory, fulfilment infrastructure for 3x volume]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663440" y="2880360"/>
            <a:ext cx="3931920" cy="1536192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4663440" y="2880360"/>
            <a:ext cx="3931920" cy="36576"/>
          </a:xfrm>
          <a:prstGeom prst="rect">
            <a:avLst/>
          </a:prstGeom>
          <a:solidFill>
            <a:srgbClr val="C47A00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800600" y="297180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7A00"/>
                </a:solidFill>
              </a:rPr>
              <a:t>[X]%  ·  £[X]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800600" y="326440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[Category 4]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800600" y="3538728"/>
            <a:ext cx="3657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[e.g. Working capital — 18 months of runway to reach profitability target]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Tie each allocation to a specific milestone. 'Hire 2 engineers' is specific. 'Product development' is not.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12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this investment enable us to achieve?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8229600" cy="36576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91056" y="2075688"/>
            <a:ext cx="219456" cy="219456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84A8"/>
                </a:solidFill>
              </a:rPr>
              <a:t>Month 3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1463040"/>
            <a:ext cx="2377440" cy="27432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457200" y="1508760"/>
            <a:ext cx="2468880" cy="6400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48640" y="152704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97D"/>
                </a:solidFill>
              </a:rPr>
              <a:t>[Milestone — product launch / first enterprise contract / regulatory approval]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48640" y="2286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[Milestone — product launch / first enterprise contract / regulatory approval]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197096" y="2075688"/>
            <a:ext cx="219456" cy="219456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3063240" y="1188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84A8"/>
                </a:solidFill>
              </a:rPr>
              <a:t>Month 6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108960" y="1463040"/>
            <a:ext cx="2377440" cy="27432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3063240" y="1508760"/>
            <a:ext cx="2468880" cy="6400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154680" y="152704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97D"/>
                </a:solidFill>
              </a:rPr>
              <a:t>[Milestone — revenue target / key partnership / market expansion]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154680" y="2286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[Milestone — revenue target / key partnership / market expansion]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803136" y="2075688"/>
            <a:ext cx="219456" cy="219456"/>
          </a:xfrm>
          <a:prstGeom prst="ellipse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5669280" y="1188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84A8"/>
                </a:solidFill>
              </a:rPr>
              <a:t>Month 12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715000" y="1463040"/>
            <a:ext cx="2377440" cy="27432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5669280" y="1508760"/>
            <a:ext cx="2468880" cy="640080"/>
          </a:xfrm>
          <a:prstGeom prst="rect">
            <a:avLst/>
          </a:prstGeom>
          <a:solidFill>
            <a:srgbClr val="EEF6FC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760720" y="152704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6397D"/>
                </a:solidFill>
              </a:rPr>
              <a:t>[Milestone — profitability / Series A ready / exit-readiness milestone]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760720" y="2286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233"/>
                </a:solidFill>
              </a:rPr>
              <a:t>[Milestone — profitability / Series A ready / exit-readiness milestone]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57200" y="34564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397D"/>
                </a:solidFill>
              </a:rPr>
              <a:t>Success metrics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3749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target by month 12: £[X]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/ user target by month 12: [X]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 target: [X]%  ·  Cash runway: [X] months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Milestones create accountability. Specific, measurable milestones signal that you understand what success looks like.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172"/>
                </a:solidFill>
              </a:rPr>
              <a:t>13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172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20116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63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on Investment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7132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1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investors realise a return?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005840"/>
            <a:ext cx="8229600" cy="16459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2560320" cy="201168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2560320" cy="36576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Exit scenarios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4360" y="1554480"/>
            <a:ext cx="2286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[Describe 1–2 realistic exit routes. Trade sale to a larger player? Management buyout? Secondary sale to a later-stage fund? What is a realistic timeline — 5 years? 7 years?]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91840" y="1188720"/>
            <a:ext cx="2560320" cy="201168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3291840" y="1188720"/>
            <a:ext cx="256032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342900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Comparable transactions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29000" y="1554480"/>
            <a:ext cx="2286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[Are there comparable companies in your sector that have been acquired? At what multiples of revenue or EBITDA? What does this imply for your potential exit valuation?]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1188720"/>
            <a:ext cx="2560320" cy="201168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080760" y="1188720"/>
            <a:ext cx="2560320" cy="3657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621792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397D"/>
                </a:solidFill>
              </a:rPr>
              <a:t>Illustrative return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217920" y="1554480"/>
            <a:ext cx="2286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E2233"/>
                </a:solidFill>
              </a:rPr>
              <a:t>[If the business reaches £[X]m revenue at [X]× multiple, the enterprise value is £[X]m. A [X]% stake is worth £[X]m — a [X]× return on a £[X] investment over [X] years.]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3383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397D"/>
                </a:solidFill>
              </a:rPr>
              <a:t>Potential acquirers / partners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37033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[Acquirer type 1 — e.g. large sector player who would benefit from your technology or market position]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[Acquirer type 2 — e.g. private equity fund consolidating in your sector]</a:t>
            </a:r>
            <a:endParaRPr lang="en-US" sz="11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1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[Strategic rationale — why would these buyers pay a premium?]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617720"/>
            <a:ext cx="8229600" cy="256032"/>
          </a:xfrm>
          <a:prstGeom prst="rect">
            <a:avLst/>
          </a:prstGeom>
          <a:solidFill>
            <a:srgbClr val="FFF3CD"/>
          </a:solidFill>
          <a:ln w="12700">
            <a:solidFill>
              <a:srgbClr val="C47A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566928" y="4690872"/>
            <a:ext cx="8010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47A00"/>
                </a:solidFill>
              </a:rPr>
              <a:t>INVESTOR TIP:  </a:t>
            </a:r>
            <a:r>
              <a:rPr lang="en-US" sz="1000" dirty="0">
                <a:solidFill>
                  <a:srgbClr val="1E2233"/>
                </a:solidFill>
              </a:rPr>
              <a:t>You don't need a fixed exit plan. But you must have thought about it. Investors need to believe they can get their money back.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63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CAE"/>
                </a:solidFill>
              </a:rPr>
              <a:t>14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CAE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54864"/>
            <a:ext cx="274320" cy="508863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280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21488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EDF0FA"/>
                </a:solidFill>
              </a:rPr>
              <a:t>Supporting data for investor due diligence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27432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BAFD4"/>
                </a:solidFill>
              </a:rPr>
              <a:t>Include here: detailed financial model, full team bios, customer reference list, IP register, cap table, and any other supporting materials relevant to due diligence.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639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863840" y="48463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8CAE"/>
                </a:solidFill>
              </a:rPr>
              <a:t>15 /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8CAE"/>
                </a:solidFill>
              </a:rPr>
              <a:t>Greater Lincolnshire Business Finance Accelerator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54864"/>
            <a:ext cx="274320" cy="5088636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[Company name]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48640" y="1325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EDF0FA"/>
                </a:solidFill>
              </a:rPr>
              <a:t>[Your vision in one bold sentence — where does this go in 5 years?]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4572000" cy="22860"/>
          </a:xfrm>
          <a:prstGeom prst="rect">
            <a:avLst/>
          </a:prstGeom>
          <a:solidFill>
            <a:srgbClr val="00A8D8"/>
          </a:solidFill>
          <a:ln w="1270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031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AFD4"/>
                </a:solidFill>
              </a:rPr>
              <a:t>Contact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42316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[Founder name]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[Email address]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[Phone number]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[LinkedIn / website]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0" y="21031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AFD4"/>
                </a:solidFill>
              </a:rPr>
              <a:t>Next steps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0" y="242316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2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do you want from this meeting?]</a:t>
            </a:r>
            <a:endParaRPr lang="en-US" sz="12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2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is the proposed next step?]</a:t>
            </a:r>
            <a:endParaRPr lang="en-US" sz="1200" dirty="0"/>
          </a:p>
          <a:p>
            <a:pPr marL="342900" indent="-342900">
              <a:spcBef>
                <a:spcPts val="400"/>
              </a:spcBef>
              <a:buSzPct val="100000"/>
              <a:buChar char="•"/>
            </a:pPr>
            <a:r>
              <a:rPr lang="en-US" sz="1200" dirty="0">
                <a:solidFill>
                  <a:srgbClr val="1E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[When do you aim to close?]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3566160"/>
            <a:ext cx="8046720" cy="822960"/>
          </a:xfrm>
          <a:prstGeom prst="rect">
            <a:avLst/>
          </a:prstGeom>
          <a:solidFill>
            <a:srgbClr val="0A1F33"/>
          </a:solidFill>
          <a:ln w="6350">
            <a:solidFill>
              <a:srgbClr val="00A8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685800" y="365760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FD4"/>
                </a:solidFill>
              </a:rPr>
              <a:t>Supported by the Greater Lincolnshire Business Finance Accelerator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85800" y="3931920"/>
            <a:ext cx="7772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7A9A"/>
                </a:solidFill>
              </a:rPr>
              <a:t>businesslincolnshire.com  ·  This document is confidential and intended only for the recipient named above.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12c284-5135-45e8-85b1-bb607e23adae">
      <Terms xmlns="http://schemas.microsoft.com/office/infopath/2007/PartnerControls"/>
    </lcf76f155ced4ddcb4097134ff3c332f>
    <TaxCatchAll xmlns="ab895cf7-099f-4053-bd2e-819cbc3bc63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B5EC94E7A34B418BB65C6DFB75EE73" ma:contentTypeVersion="19" ma:contentTypeDescription="Create a new document." ma:contentTypeScope="" ma:versionID="7c1e78dd35d28b323e3baa1aaa477b68">
  <xsd:schema xmlns:xsd="http://www.w3.org/2001/XMLSchema" xmlns:xs="http://www.w3.org/2001/XMLSchema" xmlns:p="http://schemas.microsoft.com/office/2006/metadata/properties" xmlns:ns2="4012c284-5135-45e8-85b1-bb607e23adae" xmlns:ns3="ab895cf7-099f-4053-bd2e-819cbc3bc631" targetNamespace="http://schemas.microsoft.com/office/2006/metadata/properties" ma:root="true" ma:fieldsID="d26ec62f3f9e431ff6996f2a697cd73c" ns2:_="" ns3:_="">
    <xsd:import namespace="4012c284-5135-45e8-85b1-bb607e23adae"/>
    <xsd:import namespace="ab895cf7-099f-4053-bd2e-819cbc3bc6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2c284-5135-45e8-85b1-bb607e23ad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cb4337f-889a-49cc-a650-7850101ac6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95cf7-099f-4053-bd2e-819cbc3bc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ffacdea-49c8-4727-8b79-b390e14399bc}" ma:internalName="TaxCatchAll" ma:showField="CatchAllData" ma:web="ab895cf7-099f-4053-bd2e-819cbc3bc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7E86EC-BBA8-417A-B289-57057EA9E34C}">
  <ds:schemaRefs>
    <ds:schemaRef ds:uri="http://schemas.microsoft.com/office/2006/metadata/properties"/>
    <ds:schemaRef ds:uri="http://schemas.microsoft.com/office/infopath/2007/PartnerControls"/>
    <ds:schemaRef ds:uri="4012c284-5135-45e8-85b1-bb607e23adae"/>
    <ds:schemaRef ds:uri="ab895cf7-099f-4053-bd2e-819cbc3bc631"/>
  </ds:schemaRefs>
</ds:datastoreItem>
</file>

<file path=customXml/itemProps2.xml><?xml version="1.0" encoding="utf-8"?>
<ds:datastoreItem xmlns:ds="http://schemas.openxmlformats.org/officeDocument/2006/customXml" ds:itemID="{DE2ECDE9-BAEA-4AED-A6EC-E22F55C31D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2A61CF-1655-4758-8EFB-16395F2641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12c284-5135-45e8-85b1-bb607e23adae"/>
    <ds:schemaRef ds:uri="ab895cf7-099f-4053-bd2e-819cbc3bc6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2057</Words>
  <Application>Microsoft Office PowerPoint</Application>
  <PresentationFormat>On-screen Show (16:9)</PresentationFormat>
  <Paragraphs>296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Pitch Deck Template — GLBFA-PPT-001</dc:title>
  <dc:subject>PptxGenJS Presentation</dc:subject>
  <dc:creator>Greater Lincolnshire Business Finance Academy</dc:creator>
  <cp:lastModifiedBy>Molly Darby</cp:lastModifiedBy>
  <cp:revision>1</cp:revision>
  <dcterms:created xsi:type="dcterms:W3CDTF">2026-05-01T05:53:01Z</dcterms:created>
  <dcterms:modified xsi:type="dcterms:W3CDTF">2026-10-08T13:45:49Z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0x0101001DB5EC94E7A34B418BB65C6DFB75EE73</vt:lpwstr>
  </property>
  <property fmtid="{D5CDD505-2E9C-101B-9397-08002B2CF9AE}" pid="3" name="MediaServiceImageTags">
    <vt:lpwstr/>
  </property>
</Properties>
</file>