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9144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8" Type="http://schemas.openxmlformats.org/officeDocument/2006/relationships/customXml" Target="../customXml/item1.xml"/><Relationship Id="rId9" Type="http://schemas.openxmlformats.org/officeDocument/2006/relationships/customXml" Target="../customXml/item2.xml"/><Relationship Id="rId10" Type="http://schemas.openxmlformats.org/officeDocument/2006/relationships/customXml" Target="../customXml/item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926080" cy="6858000"/>
          </a:xfrm>
          <a:prstGeom prst="rect">
            <a:avLst/>
          </a:prstGeom>
          <a:solidFill>
            <a:srgbClr val="26397D"/>
          </a:solidFill>
          <a:ln w="12700">
            <a:solidFill>
              <a:srgbClr val="26397D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137160" y="274320"/>
            <a:ext cx="2651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[COMPANY NAME]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37160" y="868680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EDF0FA"/>
                </a:solidFill>
              </a:rPr>
              <a:t>[One-line description — what you do and for whom]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137160" y="1554480"/>
            <a:ext cx="2377440" cy="18288"/>
          </a:xfrm>
          <a:prstGeom prst="rect">
            <a:avLst/>
          </a:prstGeom>
          <a:solidFill>
            <a:srgbClr val="0084A8"/>
          </a:solidFill>
          <a:ln w="12700">
            <a:solidFill>
              <a:srgbClr val="0084A8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137160" y="1691640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AFD4"/>
                </a:solidFill>
              </a:rPr>
              <a:t>Raising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37160" y="1947672"/>
            <a:ext cx="26517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£[X]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37160" y="2514600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AFD4"/>
                </a:solidFill>
              </a:rPr>
              <a:t>Equity offered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37160" y="2770632"/>
            <a:ext cx="26517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[X]%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37160" y="3337560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AFD4"/>
                </a:solidFill>
              </a:rPr>
              <a:t>Pre-money val.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137160" y="3593592"/>
            <a:ext cx="26517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£[X]m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37160" y="4160520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AFD4"/>
                </a:solidFill>
              </a:rPr>
              <a:t>Round type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137160" y="4416552"/>
            <a:ext cx="26517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SEIS / EIS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37160" y="4983480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AFD4"/>
                </a:solidFill>
              </a:rPr>
              <a:t>Close target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37160" y="5239512"/>
            <a:ext cx="26517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[Month/Year]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0" y="6309360"/>
            <a:ext cx="2926080" cy="548640"/>
          </a:xfrm>
          <a:prstGeom prst="rect">
            <a:avLst/>
          </a:prstGeom>
          <a:solidFill>
            <a:srgbClr val="26397D"/>
          </a:solidFill>
          <a:ln w="12700">
            <a:solidFill>
              <a:srgbClr val="26397D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91440" y="6327648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8CAE"/>
                </a:solidFill>
              </a:rPr>
              <a:t>Greater Lincolnshire</a:t>
            </a:r>
            <a:endParaRPr lang="en-US" sz="80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6B8CAE"/>
                </a:solidFill>
              </a:rPr>
              <a:t>Business Finance Accelerator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3063240" y="0"/>
            <a:ext cx="5897880" cy="36576"/>
          </a:xfrm>
          <a:prstGeom prst="rect">
            <a:avLst/>
          </a:prstGeom>
          <a:solidFill>
            <a:srgbClr val="0084A8"/>
          </a:solidFill>
          <a:ln w="12700">
            <a:solidFill>
              <a:srgbClr val="0084A8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3063240" y="91440"/>
            <a:ext cx="5897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0084A8"/>
                </a:solidFill>
              </a:rPr>
              <a:t>THE OPPORTUNITY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3063240" y="347472"/>
            <a:ext cx="5897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1E2233"/>
                </a:solidFill>
              </a:rPr>
              <a:t>[Describe the problem you solve and your solution in 2–3 sentences. Be specific — name the customer, the pain, and the outcome your solution delivers.]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3063240" y="1143000"/>
            <a:ext cx="1389888" cy="822960"/>
          </a:xfrm>
          <a:prstGeom prst="rect">
            <a:avLst/>
          </a:prstGeom>
          <a:solidFill>
            <a:srgbClr val="EDF0FA"/>
          </a:solidFill>
          <a:ln w="6350">
            <a:solidFill>
              <a:srgbClr val="EDF0FA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3063240" y="1197864"/>
            <a:ext cx="138988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97D"/>
                </a:solidFill>
              </a:rPr>
              <a:t>£[X]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3063240" y="1636776"/>
            <a:ext cx="13898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172"/>
                </a:solidFill>
              </a:rPr>
              <a:t>Revenue / ARR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4526280" y="1143000"/>
            <a:ext cx="1389888" cy="822960"/>
          </a:xfrm>
          <a:prstGeom prst="rect">
            <a:avLst/>
          </a:prstGeom>
          <a:solidFill>
            <a:srgbClr val="EDF0FA"/>
          </a:solidFill>
          <a:ln w="6350">
            <a:solidFill>
              <a:srgbClr val="EDF0FA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4526280" y="1197864"/>
            <a:ext cx="138988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97D"/>
                </a:solidFill>
              </a:rPr>
              <a:t>[X]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4526280" y="1636776"/>
            <a:ext cx="13898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172"/>
                </a:solidFill>
              </a:rPr>
              <a:t>Customers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5989320" y="1143000"/>
            <a:ext cx="1389888" cy="822960"/>
          </a:xfrm>
          <a:prstGeom prst="rect">
            <a:avLst/>
          </a:prstGeom>
          <a:solidFill>
            <a:srgbClr val="EDF0FA"/>
          </a:solidFill>
          <a:ln w="6350">
            <a:solidFill>
              <a:srgbClr val="EDF0FA"/>
            </a:solidFill>
            <a:prstDash val="solid"/>
          </a:ln>
        </p:spPr>
        <p:txBody>
          <a:bodyPr/>
          <a:p/>
        </p:txBody>
      </p:sp>
      <p:sp>
        <p:nvSpPr>
          <p:cNvPr id="28" name="Text 26"/>
          <p:cNvSpPr/>
          <p:nvPr/>
        </p:nvSpPr>
        <p:spPr>
          <a:xfrm>
            <a:off x="5989320" y="1197864"/>
            <a:ext cx="138988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97D"/>
                </a:solidFill>
              </a:rPr>
              <a:t>[X]% MoM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5989320" y="1636776"/>
            <a:ext cx="13898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172"/>
                </a:solidFill>
              </a:rPr>
              <a:t>Growth rate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7452360" y="1143000"/>
            <a:ext cx="1389888" cy="822960"/>
          </a:xfrm>
          <a:prstGeom prst="rect">
            <a:avLst/>
          </a:prstGeom>
          <a:solidFill>
            <a:srgbClr val="EDF0FA"/>
          </a:solidFill>
          <a:ln w="6350">
            <a:solidFill>
              <a:srgbClr val="EDF0FA"/>
            </a:solidFill>
            <a:prstDash val="solid"/>
          </a:ln>
        </p:spPr>
        <p:txBody>
          <a:bodyPr/>
          <a:p/>
        </p:txBody>
      </p:sp>
      <p:sp>
        <p:nvSpPr>
          <p:cNvPr id="31" name="Text 29"/>
          <p:cNvSpPr/>
          <p:nvPr/>
        </p:nvSpPr>
        <p:spPr>
          <a:xfrm>
            <a:off x="7452360" y="1197864"/>
            <a:ext cx="138988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6397D"/>
                </a:solidFill>
              </a:rPr>
              <a:t>[X]%</a:t>
            </a: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7452360" y="1636776"/>
            <a:ext cx="13898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172"/>
                </a:solidFill>
              </a:rPr>
              <a:t>Gross margin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063240" y="2121408"/>
            <a:ext cx="5897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0084A8"/>
                </a:solidFill>
              </a:rPr>
              <a:t>MARKET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3063240" y="2340864"/>
            <a:ext cx="5897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233"/>
                </a:solidFill>
              </a:rPr>
              <a:t>[TAM: £[X]bn  ·  SAM: £[X]m  ·  Why now: [key market trend or timing factor in one sentence]]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3063240" y="2761488"/>
            <a:ext cx="5897880" cy="13716"/>
          </a:xfrm>
          <a:prstGeom prst="rect">
            <a:avLst/>
          </a:prstGeom>
          <a:solidFill>
            <a:srgbClr val="EDF0FA"/>
          </a:solidFill>
          <a:ln w="12700">
            <a:solidFill>
              <a:srgbClr val="EDF0FA"/>
            </a:solidFill>
            <a:prstDash val="solid"/>
          </a:ln>
        </p:spPr>
        <p:txBody>
          <a:bodyPr/>
          <a:p/>
        </p:txBody>
      </p:sp>
      <p:sp>
        <p:nvSpPr>
          <p:cNvPr id="36" name="Text 34"/>
          <p:cNvSpPr/>
          <p:nvPr/>
        </p:nvSpPr>
        <p:spPr>
          <a:xfrm>
            <a:off x="3063240" y="2816352"/>
            <a:ext cx="5897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0084A8"/>
                </a:solidFill>
              </a:rPr>
              <a:t>PRODUCT &amp; DIFFERENTIATION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3063240" y="3035808"/>
            <a:ext cx="5897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233"/>
                </a:solidFill>
              </a:rPr>
              <a:t>[Key differentiator 1]  ·  [Key differentiator 2]  ·  [IP / moat / unfair advantage]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3063240" y="3456432"/>
            <a:ext cx="5897880" cy="13716"/>
          </a:xfrm>
          <a:prstGeom prst="rect">
            <a:avLst/>
          </a:prstGeom>
          <a:solidFill>
            <a:srgbClr val="EDF0FA"/>
          </a:solidFill>
          <a:ln w="12700">
            <a:solidFill>
              <a:srgbClr val="EDF0FA"/>
            </a:solidFill>
            <a:prstDash val="solid"/>
          </a:ln>
        </p:spPr>
        <p:txBody>
          <a:bodyPr/>
          <a:p/>
        </p:txBody>
      </p:sp>
      <p:sp>
        <p:nvSpPr>
          <p:cNvPr id="39" name="Text 37"/>
          <p:cNvSpPr/>
          <p:nvPr/>
        </p:nvSpPr>
        <p:spPr>
          <a:xfrm>
            <a:off x="3063240" y="3520440"/>
            <a:ext cx="5897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0084A8"/>
                </a:solidFill>
              </a:rPr>
              <a:t>TEAM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3063240" y="3749040"/>
            <a:ext cx="29032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6397D"/>
                </a:solidFill>
              </a:rPr>
              <a:t>[Founder 1 name]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3063240" y="3986784"/>
            <a:ext cx="29032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84A8"/>
                </a:solidFill>
              </a:rPr>
              <a:t>[Title]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3063240" y="4187952"/>
            <a:ext cx="29032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233"/>
                </a:solidFill>
              </a:rPr>
              <a:t>[One compelling sentence of relevant experience]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6057900" y="3749040"/>
            <a:ext cx="29032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6397D"/>
                </a:solidFill>
              </a:rPr>
              <a:t>[Founder 2 name]</a:t>
            </a:r>
            <a:endParaRPr lang="en-US" sz="1200" dirty="0"/>
          </a:p>
        </p:txBody>
      </p:sp>
      <p:sp>
        <p:nvSpPr>
          <p:cNvPr id="44" name="Text 42"/>
          <p:cNvSpPr/>
          <p:nvPr/>
        </p:nvSpPr>
        <p:spPr>
          <a:xfrm>
            <a:off x="6057900" y="3986784"/>
            <a:ext cx="29032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84A8"/>
                </a:solidFill>
              </a:rPr>
              <a:t>[Title]</a:t>
            </a:r>
            <a:endParaRPr lang="en-US" sz="1000" dirty="0"/>
          </a:p>
        </p:txBody>
      </p:sp>
      <p:sp>
        <p:nvSpPr>
          <p:cNvPr id="45" name="Text 43"/>
          <p:cNvSpPr/>
          <p:nvPr/>
        </p:nvSpPr>
        <p:spPr>
          <a:xfrm>
            <a:off x="6057900" y="4187952"/>
            <a:ext cx="29032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233"/>
                </a:solidFill>
              </a:rPr>
              <a:t>[One compelling sentence of relevant experience]</a:t>
            </a:r>
            <a:endParaRPr lang="en-US" sz="1000" dirty="0"/>
          </a:p>
        </p:txBody>
      </p:sp>
      <p:sp>
        <p:nvSpPr>
          <p:cNvPr id="46" name="Shape 44"/>
          <p:cNvSpPr/>
          <p:nvPr/>
        </p:nvSpPr>
        <p:spPr>
          <a:xfrm>
            <a:off x="3063240" y="4608576"/>
            <a:ext cx="5897880" cy="13716"/>
          </a:xfrm>
          <a:prstGeom prst="rect">
            <a:avLst/>
          </a:prstGeom>
          <a:solidFill>
            <a:srgbClr val="EDF0FA"/>
          </a:solidFill>
          <a:ln w="12700">
            <a:solidFill>
              <a:srgbClr val="EDF0FA"/>
            </a:solidFill>
            <a:prstDash val="solid"/>
          </a:ln>
        </p:spPr>
        <p:txBody>
          <a:bodyPr/>
          <a:p/>
        </p:txBody>
      </p:sp>
      <p:sp>
        <p:nvSpPr>
          <p:cNvPr id="47" name="Text 45"/>
          <p:cNvSpPr/>
          <p:nvPr/>
        </p:nvSpPr>
        <p:spPr>
          <a:xfrm>
            <a:off x="3063240" y="4663440"/>
            <a:ext cx="5897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0084A8"/>
                </a:solidFill>
              </a:rPr>
              <a:t>FINANCIALS (3-YEAR FORECAST)</a:t>
            </a:r>
            <a:endParaRPr lang="en-US" sz="900" dirty="0"/>
          </a:p>
        </p:txBody>
      </p:sp>
      <p:sp>
        <p:nvSpPr>
          <p:cNvPr id="48" name="Text 46"/>
          <p:cNvSpPr/>
          <p:nvPr/>
        </p:nvSpPr>
        <p:spPr>
          <a:xfrm>
            <a:off x="3977640" y="4901184"/>
            <a:ext cx="1600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6397D"/>
                </a:solidFill>
              </a:rPr>
              <a:t>Year 1</a:t>
            </a:r>
            <a:endParaRPr lang="en-US" sz="1000" dirty="0"/>
          </a:p>
        </p:txBody>
      </p:sp>
      <p:sp>
        <p:nvSpPr>
          <p:cNvPr id="49" name="Text 47"/>
          <p:cNvSpPr/>
          <p:nvPr/>
        </p:nvSpPr>
        <p:spPr>
          <a:xfrm>
            <a:off x="5623560" y="4901184"/>
            <a:ext cx="1600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6397D"/>
                </a:solidFill>
              </a:rPr>
              <a:t>Year 2</a:t>
            </a:r>
            <a:endParaRPr lang="en-US" sz="1000" dirty="0"/>
          </a:p>
        </p:txBody>
      </p:sp>
      <p:sp>
        <p:nvSpPr>
          <p:cNvPr id="50" name="Text 48"/>
          <p:cNvSpPr/>
          <p:nvPr/>
        </p:nvSpPr>
        <p:spPr>
          <a:xfrm>
            <a:off x="7269480" y="4901184"/>
            <a:ext cx="1600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6397D"/>
                </a:solidFill>
              </a:rPr>
              <a:t>Year 3</a:t>
            </a:r>
            <a:endParaRPr lang="en-US" sz="1000" dirty="0"/>
          </a:p>
        </p:txBody>
      </p:sp>
      <p:sp>
        <p:nvSpPr>
          <p:cNvPr id="51" name="Text 49"/>
          <p:cNvSpPr/>
          <p:nvPr/>
        </p:nvSpPr>
        <p:spPr>
          <a:xfrm>
            <a:off x="3063240" y="5102352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6397D"/>
                </a:solidFill>
              </a:rPr>
              <a:t>Revenue</a:t>
            </a:r>
            <a:endParaRPr lang="en-US" sz="1000" dirty="0"/>
          </a:p>
        </p:txBody>
      </p:sp>
      <p:sp>
        <p:nvSpPr>
          <p:cNvPr id="52" name="Text 50"/>
          <p:cNvSpPr/>
          <p:nvPr/>
        </p:nvSpPr>
        <p:spPr>
          <a:xfrm>
            <a:off x="3977640" y="5102352"/>
            <a:ext cx="1600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E2233"/>
                </a:solidFill>
              </a:rPr>
              <a:t>£[X]</a:t>
            </a:r>
            <a:endParaRPr lang="en-US" sz="1000" dirty="0"/>
          </a:p>
        </p:txBody>
      </p:sp>
      <p:sp>
        <p:nvSpPr>
          <p:cNvPr id="53" name="Text 51"/>
          <p:cNvSpPr/>
          <p:nvPr/>
        </p:nvSpPr>
        <p:spPr>
          <a:xfrm>
            <a:off x="5623560" y="5102352"/>
            <a:ext cx="1600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E2233"/>
                </a:solidFill>
              </a:rPr>
              <a:t>£[X]</a:t>
            </a:r>
            <a:endParaRPr lang="en-US" sz="1000" dirty="0"/>
          </a:p>
        </p:txBody>
      </p:sp>
      <p:sp>
        <p:nvSpPr>
          <p:cNvPr id="54" name="Text 52"/>
          <p:cNvSpPr/>
          <p:nvPr/>
        </p:nvSpPr>
        <p:spPr>
          <a:xfrm>
            <a:off x="7269480" y="5102352"/>
            <a:ext cx="1600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E2233"/>
                </a:solidFill>
              </a:rPr>
              <a:t>£[X]</a:t>
            </a:r>
            <a:endParaRPr lang="en-US" sz="1000" dirty="0"/>
          </a:p>
        </p:txBody>
      </p:sp>
      <p:sp>
        <p:nvSpPr>
          <p:cNvPr id="55" name="Text 53"/>
          <p:cNvSpPr/>
          <p:nvPr/>
        </p:nvSpPr>
        <p:spPr>
          <a:xfrm>
            <a:off x="3063240" y="5358384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6397D"/>
                </a:solidFill>
              </a:rPr>
              <a:t>EBITDA</a:t>
            </a:r>
            <a:endParaRPr lang="en-US" sz="1000" dirty="0"/>
          </a:p>
        </p:txBody>
      </p:sp>
      <p:sp>
        <p:nvSpPr>
          <p:cNvPr id="56" name="Text 54"/>
          <p:cNvSpPr/>
          <p:nvPr/>
        </p:nvSpPr>
        <p:spPr>
          <a:xfrm>
            <a:off x="3977640" y="5358384"/>
            <a:ext cx="1600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E2233"/>
                </a:solidFill>
              </a:rPr>
              <a:t>(£[X])</a:t>
            </a:r>
            <a:endParaRPr lang="en-US" sz="1000" dirty="0"/>
          </a:p>
        </p:txBody>
      </p:sp>
      <p:sp>
        <p:nvSpPr>
          <p:cNvPr id="57" name="Text 55"/>
          <p:cNvSpPr/>
          <p:nvPr/>
        </p:nvSpPr>
        <p:spPr>
          <a:xfrm>
            <a:off x="5623560" y="5358384"/>
            <a:ext cx="1600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E2233"/>
                </a:solidFill>
              </a:rPr>
              <a:t>(£[X])</a:t>
            </a:r>
            <a:endParaRPr lang="en-US" sz="1000" dirty="0"/>
          </a:p>
        </p:txBody>
      </p:sp>
      <p:sp>
        <p:nvSpPr>
          <p:cNvPr id="58" name="Text 56"/>
          <p:cNvSpPr/>
          <p:nvPr/>
        </p:nvSpPr>
        <p:spPr>
          <a:xfrm>
            <a:off x="7269480" y="5358384"/>
            <a:ext cx="1600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E2233"/>
                </a:solidFill>
              </a:rPr>
              <a:t>£[X]</a:t>
            </a:r>
            <a:endParaRPr lang="en-US" sz="1000" dirty="0"/>
          </a:p>
        </p:txBody>
      </p:sp>
      <p:sp>
        <p:nvSpPr>
          <p:cNvPr id="59" name="Text 57"/>
          <p:cNvSpPr/>
          <p:nvPr/>
        </p:nvSpPr>
        <p:spPr>
          <a:xfrm>
            <a:off x="3063240" y="5614416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6397D"/>
                </a:solidFill>
              </a:rPr>
              <a:t>Headcount</a:t>
            </a:r>
            <a:endParaRPr lang="en-US" sz="1000" dirty="0"/>
          </a:p>
        </p:txBody>
      </p:sp>
      <p:sp>
        <p:nvSpPr>
          <p:cNvPr id="60" name="Text 58"/>
          <p:cNvSpPr/>
          <p:nvPr/>
        </p:nvSpPr>
        <p:spPr>
          <a:xfrm>
            <a:off x="3977640" y="5614416"/>
            <a:ext cx="1600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E2233"/>
                </a:solidFill>
              </a:rPr>
              <a:t>[X]</a:t>
            </a:r>
            <a:endParaRPr lang="en-US" sz="1000" dirty="0"/>
          </a:p>
        </p:txBody>
      </p:sp>
      <p:sp>
        <p:nvSpPr>
          <p:cNvPr id="61" name="Text 59"/>
          <p:cNvSpPr/>
          <p:nvPr/>
        </p:nvSpPr>
        <p:spPr>
          <a:xfrm>
            <a:off x="5623560" y="5614416"/>
            <a:ext cx="1600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E2233"/>
                </a:solidFill>
              </a:rPr>
              <a:t>[X]</a:t>
            </a:r>
            <a:endParaRPr lang="en-US" sz="1000" dirty="0"/>
          </a:p>
        </p:txBody>
      </p:sp>
      <p:sp>
        <p:nvSpPr>
          <p:cNvPr id="62" name="Text 60"/>
          <p:cNvSpPr/>
          <p:nvPr/>
        </p:nvSpPr>
        <p:spPr>
          <a:xfrm>
            <a:off x="7269480" y="5614416"/>
            <a:ext cx="1600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E2233"/>
                </a:solidFill>
              </a:rPr>
              <a:t>[X]</a:t>
            </a:r>
            <a:endParaRPr lang="en-US" sz="1000" dirty="0"/>
          </a:p>
        </p:txBody>
      </p:sp>
      <p:sp>
        <p:nvSpPr>
          <p:cNvPr id="63" name="Shape 61"/>
          <p:cNvSpPr/>
          <p:nvPr/>
        </p:nvSpPr>
        <p:spPr>
          <a:xfrm>
            <a:off x="3063240" y="5925312"/>
            <a:ext cx="5897880" cy="13716"/>
          </a:xfrm>
          <a:prstGeom prst="rect">
            <a:avLst/>
          </a:prstGeom>
          <a:solidFill>
            <a:srgbClr val="EDF0FA"/>
          </a:solidFill>
          <a:ln w="12700">
            <a:solidFill>
              <a:srgbClr val="EDF0FA"/>
            </a:solidFill>
            <a:prstDash val="solid"/>
          </a:ln>
        </p:spPr>
        <p:txBody>
          <a:bodyPr/>
          <a:p/>
        </p:txBody>
      </p:sp>
      <p:sp>
        <p:nvSpPr>
          <p:cNvPr id="64" name="Text 62"/>
          <p:cNvSpPr/>
          <p:nvPr/>
        </p:nvSpPr>
        <p:spPr>
          <a:xfrm>
            <a:off x="3063240" y="5989320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0084A8"/>
                </a:solidFill>
              </a:rPr>
              <a:t>USE OF FUNDS</a:t>
            </a:r>
            <a:endParaRPr lang="en-US" sz="900" dirty="0"/>
          </a:p>
        </p:txBody>
      </p:sp>
      <p:sp>
        <p:nvSpPr>
          <p:cNvPr id="65" name="Text 63"/>
          <p:cNvSpPr/>
          <p:nvPr/>
        </p:nvSpPr>
        <p:spPr>
          <a:xfrm>
            <a:off x="3063240" y="6190488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233"/>
                </a:solidFill>
              </a:rPr>
              <a:t>[How the £[X] investment will be deployed — e.g. 40% product, 35% sales, 25% operations]</a:t>
            </a:r>
            <a:endParaRPr lang="en-US" sz="1000" dirty="0"/>
          </a:p>
        </p:txBody>
      </p:sp>
      <p:sp>
        <p:nvSpPr>
          <p:cNvPr id="66" name="Text 64"/>
          <p:cNvSpPr/>
          <p:nvPr/>
        </p:nvSpPr>
        <p:spPr>
          <a:xfrm>
            <a:off x="5989320" y="5989320"/>
            <a:ext cx="2971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0084A8"/>
                </a:solidFill>
              </a:rPr>
              <a:t>CONTACT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5989320" y="6190488"/>
            <a:ext cx="2971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233"/>
                </a:solidFill>
              </a:rPr>
              <a:t>[Name]  ·  [email@company.com]  ·  [Phone]</a:t>
            </a:r>
            <a:endParaRPr lang="en-US" sz="1000" dirty="0"/>
          </a:p>
        </p:txBody>
      </p:sp>
      <p:sp>
        <p:nvSpPr>
          <p:cNvPr id="68" name="Text 66"/>
          <p:cNvSpPr/>
          <p:nvPr/>
        </p:nvSpPr>
        <p:spPr>
          <a:xfrm>
            <a:off x="5989320" y="6446520"/>
            <a:ext cx="2971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A6172"/>
                </a:solidFill>
              </a:rPr>
              <a:t>[website.com]  ·  Confidential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B5EC94E7A34B418BB65C6DFB75EE73" ma:contentTypeVersion="19" ma:contentTypeDescription="Create a new document." ma:contentTypeScope="" ma:versionID="7c1e78dd35d28b323e3baa1aaa477b68">
  <xsd:schema xmlns:xsd="http://www.w3.org/2001/XMLSchema" xmlns:xs="http://www.w3.org/2001/XMLSchema" xmlns:p="http://schemas.microsoft.com/office/2006/metadata/properties" xmlns:ns2="4012c284-5135-45e8-85b1-bb607e23adae" xmlns:ns3="ab895cf7-099f-4053-bd2e-819cbc3bc631" targetNamespace="http://schemas.microsoft.com/office/2006/metadata/properties" ma:root="true" ma:fieldsID="d26ec62f3f9e431ff6996f2a697cd73c" ns2:_="" ns3:_="">
    <xsd:import namespace="4012c284-5135-45e8-85b1-bb607e23adae"/>
    <xsd:import namespace="ab895cf7-099f-4053-bd2e-819cbc3bc63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12c284-5135-45e8-85b1-bb607e23ad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cb4337f-889a-49cc-a650-7850101ac6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895cf7-099f-4053-bd2e-819cbc3bc631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1ffacdea-49c8-4727-8b79-b390e14399bc}" ma:internalName="TaxCatchAll" ma:showField="CatchAllData" ma:web="ab895cf7-099f-4053-bd2e-819cbc3bc63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012c284-5135-45e8-85b1-bb607e23adae">
      <Terms xmlns="http://schemas.microsoft.com/office/infopath/2007/PartnerControls"/>
    </lcf76f155ced4ddcb4097134ff3c332f>
    <TaxCatchAll xmlns="ab895cf7-099f-4053-bd2e-819cbc3bc631" xsi:nil="true"/>
  </documentManagement>
</p:properties>
</file>

<file path=customXml/itemProps1.xml><?xml version="1.0" encoding="utf-8"?>
<ds:datastoreItem xmlns:ds="http://schemas.openxmlformats.org/officeDocument/2006/customXml" ds:itemID="{ADBC6B53-D9FC-4F1E-B2F2-592462936AFA}"/>
</file>

<file path=customXml/itemProps2.xml><?xml version="1.0" encoding="utf-8"?>
<ds:datastoreItem xmlns:ds="http://schemas.openxmlformats.org/officeDocument/2006/customXml" ds:itemID="{5C3D035B-B6E8-4791-9002-AF6A2644AE86}"/>
</file>

<file path=customXml/itemProps3.xml><?xml version="1.0" encoding="utf-8"?>
<ds:datastoreItem xmlns:ds="http://schemas.openxmlformats.org/officeDocument/2006/customXml" ds:itemID="{9F42CD04-6A07-47D2-80C7-658AD1EB8939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Investor One-Pager — GLBFA-PPT-002</dc:title>
  <dc:subject>PptxGenJS Presentation</dc:subject>
  <dc:creator>PptxGenJS</dc:creator>
  <cp:lastModifiedBy>PptxGenJS</cp:lastModifiedBy>
  <cp:revision>1</cp:revision>
  <dcterms:created xsi:type="dcterms:W3CDTF">2026-05-01T06:31:58Z</dcterms:created>
  <dcterms:modified xsi:type="dcterms:W3CDTF">2026-05-01T06:31:58Z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0x0101001DB5EC94E7A34B418BB65C6DFB75EE73</vt:lpwstr>
  </property>
  <property fmtid="{D5CDD505-2E9C-101B-9397-08002B2CF9AE}" pid="3" name="MediaServiceImageTags">
    <vt:lpwstr/>
  </property>
</Properties>
</file>